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8"/>
  </p:handoutMasterIdLst>
  <p:sldIdLst>
    <p:sldId id="262" r:id="rId2"/>
    <p:sldId id="308" r:id="rId3"/>
    <p:sldId id="259" r:id="rId4"/>
    <p:sldId id="258" r:id="rId5"/>
    <p:sldId id="289" r:id="rId6"/>
    <p:sldId id="295" r:id="rId7"/>
    <p:sldId id="265" r:id="rId8"/>
    <p:sldId id="267" r:id="rId9"/>
    <p:sldId id="268" r:id="rId10"/>
    <p:sldId id="296" r:id="rId11"/>
    <p:sldId id="270" r:id="rId12"/>
    <p:sldId id="269" r:id="rId13"/>
    <p:sldId id="272" r:id="rId14"/>
    <p:sldId id="273" r:id="rId15"/>
    <p:sldId id="274" r:id="rId16"/>
    <p:sldId id="276" r:id="rId17"/>
    <p:sldId id="310" r:id="rId18"/>
    <p:sldId id="264" r:id="rId19"/>
    <p:sldId id="301" r:id="rId20"/>
    <p:sldId id="307" r:id="rId21"/>
    <p:sldId id="277" r:id="rId22"/>
    <p:sldId id="290" r:id="rId23"/>
    <p:sldId id="286" r:id="rId24"/>
    <p:sldId id="303" r:id="rId25"/>
    <p:sldId id="304" r:id="rId26"/>
    <p:sldId id="306" r:id="rId27"/>
    <p:sldId id="305" r:id="rId28"/>
    <p:sldId id="297" r:id="rId29"/>
    <p:sldId id="292" r:id="rId30"/>
    <p:sldId id="287" r:id="rId31"/>
    <p:sldId id="282" r:id="rId32"/>
    <p:sldId id="300" r:id="rId33"/>
    <p:sldId id="298" r:id="rId34"/>
    <p:sldId id="291" r:id="rId35"/>
    <p:sldId id="309" r:id="rId36"/>
    <p:sldId id="30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1D6BF"/>
    <a:srgbClr val="3A4A6A"/>
    <a:srgbClr val="FFCCC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4C7DB-F034-43B7-83A7-75A109CF81FA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577A2-AF59-46D8-BE99-913B3659A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252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23.jpe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12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2.jpeg"/><Relationship Id="rId10" Type="http://schemas.openxmlformats.org/officeDocument/2006/relationships/image" Target="../media/image41.png"/><Relationship Id="rId4" Type="http://schemas.openxmlformats.org/officeDocument/2006/relationships/image" Target="../media/image1.png"/><Relationship Id="rId9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43.jp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" b="6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632848" cy="54726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«Формирование осознанного </a:t>
            </a:r>
            <a:r>
              <a:rPr lang="ru-RU" sz="3600" b="1" dirty="0" err="1">
                <a:solidFill>
                  <a:srgbClr val="002060"/>
                </a:solidFill>
              </a:rPr>
              <a:t>родительства</a:t>
            </a:r>
            <a:r>
              <a:rPr lang="ru-RU" sz="3600" b="1" dirty="0">
                <a:solidFill>
                  <a:srgbClr val="002060"/>
                </a:solidFill>
              </a:rPr>
              <a:t> посредством просветительской деятельности» 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r"/>
            <a:r>
              <a:rPr lang="ru-RU" b="1" dirty="0">
                <a:solidFill>
                  <a:srgbClr val="002060"/>
                </a:solidFill>
              </a:rPr>
              <a:t>Спикер: старший воспитатель  </a:t>
            </a:r>
          </a:p>
          <a:p>
            <a:pPr algn="r"/>
            <a:r>
              <a:rPr lang="ru-RU" b="1" dirty="0">
                <a:solidFill>
                  <a:srgbClr val="002060"/>
                </a:solidFill>
              </a:rPr>
              <a:t>МДОБУ «Детский сад № 32»</a:t>
            </a:r>
          </a:p>
          <a:p>
            <a:pPr algn="r"/>
            <a:r>
              <a:rPr lang="ru-RU" b="1" dirty="0">
                <a:solidFill>
                  <a:srgbClr val="002060"/>
                </a:solidFill>
              </a:rPr>
              <a:t>города Бузулука</a:t>
            </a:r>
          </a:p>
          <a:p>
            <a:pPr algn="r"/>
            <a:r>
              <a:rPr lang="ru-RU" b="1" dirty="0" err="1">
                <a:solidFill>
                  <a:srgbClr val="002060"/>
                </a:solidFill>
              </a:rPr>
              <a:t>Файзуллина</a:t>
            </a:r>
            <a:r>
              <a:rPr lang="ru-RU" b="1" dirty="0">
                <a:solidFill>
                  <a:srgbClr val="002060"/>
                </a:solidFill>
              </a:rPr>
              <a:t> Лилия </a:t>
            </a:r>
            <a:r>
              <a:rPr lang="ru-RU" b="1" dirty="0" err="1">
                <a:solidFill>
                  <a:srgbClr val="002060"/>
                </a:solidFill>
              </a:rPr>
              <a:t>Асхатовна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2132856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50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" b="104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\Desktop\3aae8e527003630a0432d02591f6068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056784" cy="529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859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-27612" y="0"/>
            <a:ext cx="91716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2"/>
          <a:stretch/>
        </p:blipFill>
        <p:spPr bwMode="auto">
          <a:xfrm>
            <a:off x="1558288" y="764704"/>
            <a:ext cx="602742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3890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Пользователь\Desktop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38" y="872716"/>
            <a:ext cx="732192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799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827583" y="0"/>
            <a:ext cx="7416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Пользователь\Desktop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1" y="689496"/>
            <a:ext cx="6192688" cy="547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574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Пользователь\Desktop\0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4" b="7534"/>
          <a:stretch/>
        </p:blipFill>
        <p:spPr bwMode="auto">
          <a:xfrm>
            <a:off x="1342429" y="801102"/>
            <a:ext cx="6459141" cy="525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398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179511" y="0"/>
            <a:ext cx="87849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Пользователь\Desktop\0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9" y="692696"/>
            <a:ext cx="733230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104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539551" y="0"/>
            <a:ext cx="80648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Пользователь\Desktop\aya3ADhk-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8" y="695974"/>
            <a:ext cx="6696743" cy="546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426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рамка.png">
            <a:extLst>
              <a:ext uri="{FF2B5EF4-FFF2-40B4-BE49-F238E27FC236}">
                <a16:creationId xmlns:a16="http://schemas.microsoft.com/office/drawing/2014/main" id="{A998C187-FAD5-AB36-A6B1-90303AD3E4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 b="1447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ользователь\Desktop\012.png">
            <a:extLst>
              <a:ext uri="{FF2B5EF4-FFF2-40B4-BE49-F238E27FC236}">
                <a16:creationId xmlns:a16="http://schemas.microsoft.com/office/drawing/2014/main" id="{56E99361-481A-D6A5-F5FE-DB8581D21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24319"/>
            <a:ext cx="3775393" cy="281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Пользователь\Desktop\02.png">
            <a:extLst>
              <a:ext uri="{FF2B5EF4-FFF2-40B4-BE49-F238E27FC236}">
                <a16:creationId xmlns:a16="http://schemas.microsoft.com/office/drawing/2014/main" id="{57389FE3-3697-23B6-7CFD-A3AEC2C89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520" y="760661"/>
            <a:ext cx="3712526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1452F1C-D2FC-0E27-A267-D6A584E16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"/>
          <a:stretch/>
        </p:blipFill>
        <p:spPr bwMode="auto">
          <a:xfrm>
            <a:off x="827584" y="3599633"/>
            <a:ext cx="3393258" cy="2534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E0EF1D2-5D51-79DE-25FD-0370AF81F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757" y="3358624"/>
            <a:ext cx="3230501" cy="280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971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 b="1447"/>
          <a:stretch/>
        </p:blipFill>
        <p:spPr bwMode="auto">
          <a:xfrm>
            <a:off x="0" y="-1"/>
            <a:ext cx="9144000" cy="581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848" cy="464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35796" y="5815871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Натюрморт</a:t>
            </a:r>
          </a:p>
        </p:txBody>
      </p:sp>
    </p:spTree>
    <p:extLst>
      <p:ext uri="{BB962C8B-B14F-4D97-AF65-F5344CB8AC3E}">
        <p14:creationId xmlns:p14="http://schemas.microsoft.com/office/powerpoint/2010/main" val="3754616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" b="1050"/>
          <a:stretch/>
        </p:blipFill>
        <p:spPr bwMode="auto">
          <a:xfrm>
            <a:off x="1331639" y="11583"/>
            <a:ext cx="648072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35795" y="5968571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   Портрет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856" y="620688"/>
            <a:ext cx="5338287" cy="480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34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764F54-1D0D-BC87-D1DC-5770D2154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8B2BDF-1D2A-B0F9-F76C-EC375C288D9E}"/>
              </a:ext>
            </a:extLst>
          </p:cNvPr>
          <p:cNvSpPr/>
          <p:nvPr/>
        </p:nvSpPr>
        <p:spPr>
          <a:xfrm>
            <a:off x="755576" y="692696"/>
            <a:ext cx="7632848" cy="54726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890F0D-0CC3-45DA-3755-8A052764DD95}"/>
              </a:ext>
            </a:extLst>
          </p:cNvPr>
          <p:cNvSpPr txBox="1"/>
          <p:nvPr/>
        </p:nvSpPr>
        <p:spPr>
          <a:xfrm>
            <a:off x="971599" y="1305340"/>
            <a:ext cx="36004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0" dirty="0">
                <a:effectLst/>
                <a:cs typeface="Calibri" panose="020F0502020204030204" pitchFamily="34" charset="0"/>
              </a:rPr>
              <a:t>Проект Концепции развития дошкольного образования на период до 2030 года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6DD872-CC7D-D0F6-7B75-66E06F4F13D9}"/>
              </a:ext>
            </a:extLst>
          </p:cNvPr>
          <p:cNvSpPr txBox="1"/>
          <p:nvPr/>
        </p:nvSpPr>
        <p:spPr>
          <a:xfrm>
            <a:off x="4608004" y="172083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/>
                <a:ea typeface="Calibri" panose="020F0502020204030204" pitchFamily="34" charset="0"/>
              </a:rPr>
              <a:t>Проект Программы просвещения родителей детей дошкольного возраста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782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Пользователь\Desktop\рамка.png">
            <a:extLst>
              <a:ext uri="{FF2B5EF4-FFF2-40B4-BE49-F238E27FC236}">
                <a16:creationId xmlns:a16="http://schemas.microsoft.com/office/drawing/2014/main" id="{C2D4C78F-576D-6503-44E4-E73B0C77ED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>
            <a:hlinkClick r:id="" action="ppaction://hlinkshowjump?jump=nextslide">
              <a:snd r:embed="rId3" name="правильно"/>
            </a:hlinkClick>
            <a:extLst>
              <a:ext uri="{FF2B5EF4-FFF2-40B4-BE49-F238E27FC236}">
                <a16:creationId xmlns:a16="http://schemas.microsoft.com/office/drawing/2014/main" id="{B01E938B-1753-5DD1-679F-8FEEB953B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2997" y="1960860"/>
            <a:ext cx="990600" cy="1066800"/>
          </a:xfrm>
          <a:prstGeom prst="smileyFace">
            <a:avLst>
              <a:gd name="adj" fmla="val 4653"/>
            </a:avLst>
          </a:prstGeom>
          <a:solidFill>
            <a:srgbClr val="FFCC99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sp>
        <p:nvSpPr>
          <p:cNvPr id="3" name="Oval 3">
            <a:hlinkClick r:id="" action="ppaction://hlinkshowjump?jump=nextslide">
              <a:snd r:embed="rId3" name="правильно"/>
            </a:hlinkClick>
            <a:extLst>
              <a:ext uri="{FF2B5EF4-FFF2-40B4-BE49-F238E27FC236}">
                <a16:creationId xmlns:a16="http://schemas.microsoft.com/office/drawing/2014/main" id="{A363C8D6-AE7E-FF4F-0F05-ECDCEBC3E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403" y="2741352"/>
            <a:ext cx="1066800" cy="1752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sp>
        <p:nvSpPr>
          <p:cNvPr id="4" name="AutoShape 5">
            <a:hlinkClick r:id="" action="ppaction://noaction">
              <a:snd r:embed="rId4" name="Попробуй другую"/>
            </a:hlinkClick>
            <a:extLst>
              <a:ext uri="{FF2B5EF4-FFF2-40B4-BE49-F238E27FC236}">
                <a16:creationId xmlns:a16="http://schemas.microsoft.com/office/drawing/2014/main" id="{71D99983-FBB6-9A50-6367-FECF179C47D7}"/>
              </a:ext>
            </a:extLst>
          </p:cNvPr>
          <p:cNvSpPr>
            <a:spLocks noChangeArrowheads="1"/>
          </p:cNvSpPr>
          <p:nvPr/>
        </p:nvSpPr>
        <p:spPr bwMode="auto">
          <a:xfrm rot="9724880">
            <a:off x="7131636" y="3825720"/>
            <a:ext cx="457200" cy="2209800"/>
          </a:xfrm>
          <a:prstGeom prst="can">
            <a:avLst>
              <a:gd name="adj" fmla="val 120833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sp>
        <p:nvSpPr>
          <p:cNvPr id="5" name="AutoShape 7">
            <a:hlinkClick r:id="" action="ppaction://noaction">
              <a:snd r:embed="rId4" name="Попробуй другую"/>
            </a:hlinkClick>
            <a:extLst>
              <a:ext uri="{FF2B5EF4-FFF2-40B4-BE49-F238E27FC236}">
                <a16:creationId xmlns:a16="http://schemas.microsoft.com/office/drawing/2014/main" id="{2D15D26C-079B-B31C-CE39-93AAFF0C1AA9}"/>
              </a:ext>
            </a:extLst>
          </p:cNvPr>
          <p:cNvSpPr>
            <a:spLocks noChangeArrowheads="1"/>
          </p:cNvSpPr>
          <p:nvPr/>
        </p:nvSpPr>
        <p:spPr bwMode="auto">
          <a:xfrm rot="13092621">
            <a:off x="7323891" y="668083"/>
            <a:ext cx="304800" cy="1828800"/>
          </a:xfrm>
          <a:prstGeom prst="can">
            <a:avLst>
              <a:gd name="adj" fmla="val 150000"/>
            </a:avLst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sp>
        <p:nvSpPr>
          <p:cNvPr id="6" name="Freeform 9">
            <a:hlinkClick r:id="" action="ppaction://noaction">
              <a:snd r:embed="rId4" name="Попробуй другую"/>
            </a:hlinkClick>
            <a:extLst>
              <a:ext uri="{FF2B5EF4-FFF2-40B4-BE49-F238E27FC236}">
                <a16:creationId xmlns:a16="http://schemas.microsoft.com/office/drawing/2014/main" id="{F73E3F7C-55EC-2FC8-ADF2-8AA71F3DF0DE}"/>
              </a:ext>
            </a:extLst>
          </p:cNvPr>
          <p:cNvSpPr>
            <a:spLocks/>
          </p:cNvSpPr>
          <p:nvPr/>
        </p:nvSpPr>
        <p:spPr bwMode="auto">
          <a:xfrm>
            <a:off x="1090965" y="1037779"/>
            <a:ext cx="1329508" cy="679450"/>
          </a:xfrm>
          <a:custGeom>
            <a:avLst/>
            <a:gdLst>
              <a:gd name="T0" fmla="*/ 2147483646 w 923"/>
              <a:gd name="T1" fmla="*/ 2147483646 h 428"/>
              <a:gd name="T2" fmla="*/ 2147483646 w 923"/>
              <a:gd name="T3" fmla="*/ 2147483646 h 428"/>
              <a:gd name="T4" fmla="*/ 2147483646 w 923"/>
              <a:gd name="T5" fmla="*/ 2147483646 h 428"/>
              <a:gd name="T6" fmla="*/ 2147483646 w 923"/>
              <a:gd name="T7" fmla="*/ 2147483646 h 428"/>
              <a:gd name="T8" fmla="*/ 2147483646 w 923"/>
              <a:gd name="T9" fmla="*/ 2147483646 h 428"/>
              <a:gd name="T10" fmla="*/ 2147483646 w 923"/>
              <a:gd name="T11" fmla="*/ 2147483646 h 428"/>
              <a:gd name="T12" fmla="*/ 2147483646 w 923"/>
              <a:gd name="T13" fmla="*/ 2147483646 h 428"/>
              <a:gd name="T14" fmla="*/ 2147483646 w 923"/>
              <a:gd name="T15" fmla="*/ 2147483646 h 428"/>
              <a:gd name="T16" fmla="*/ 2147483646 w 923"/>
              <a:gd name="T17" fmla="*/ 2147483646 h 428"/>
              <a:gd name="T18" fmla="*/ 2147483646 w 923"/>
              <a:gd name="T19" fmla="*/ 2147483646 h 428"/>
              <a:gd name="T20" fmla="*/ 2147483646 w 923"/>
              <a:gd name="T21" fmla="*/ 2147483646 h 428"/>
              <a:gd name="T22" fmla="*/ 2147483646 w 923"/>
              <a:gd name="T23" fmla="*/ 2147483646 h 428"/>
              <a:gd name="T24" fmla="*/ 2147483646 w 923"/>
              <a:gd name="T25" fmla="*/ 2147483646 h 428"/>
              <a:gd name="T26" fmla="*/ 2147483646 w 923"/>
              <a:gd name="T27" fmla="*/ 2147483646 h 428"/>
              <a:gd name="T28" fmla="*/ 2147483646 w 923"/>
              <a:gd name="T29" fmla="*/ 2147483646 h 428"/>
              <a:gd name="T30" fmla="*/ 2147483646 w 923"/>
              <a:gd name="T31" fmla="*/ 2147483646 h 428"/>
              <a:gd name="T32" fmla="*/ 2147483646 w 923"/>
              <a:gd name="T33" fmla="*/ 2147483646 h 428"/>
              <a:gd name="T34" fmla="*/ 2147483646 w 923"/>
              <a:gd name="T35" fmla="*/ 2147483646 h 428"/>
              <a:gd name="T36" fmla="*/ 2147483646 w 923"/>
              <a:gd name="T37" fmla="*/ 2147483646 h 428"/>
              <a:gd name="T38" fmla="*/ 2147483646 w 923"/>
              <a:gd name="T39" fmla="*/ 2147483646 h 428"/>
              <a:gd name="T40" fmla="*/ 2147483646 w 923"/>
              <a:gd name="T41" fmla="*/ 2147483646 h 428"/>
              <a:gd name="T42" fmla="*/ 2147483646 w 923"/>
              <a:gd name="T43" fmla="*/ 2147483646 h 428"/>
              <a:gd name="T44" fmla="*/ 2147483646 w 923"/>
              <a:gd name="T45" fmla="*/ 2147483646 h 428"/>
              <a:gd name="T46" fmla="*/ 2147483646 w 923"/>
              <a:gd name="T47" fmla="*/ 2147483646 h 428"/>
              <a:gd name="T48" fmla="*/ 2147483646 w 923"/>
              <a:gd name="T49" fmla="*/ 2147483646 h 428"/>
              <a:gd name="T50" fmla="*/ 2147483646 w 923"/>
              <a:gd name="T51" fmla="*/ 2147483646 h 428"/>
              <a:gd name="T52" fmla="*/ 2147483646 w 923"/>
              <a:gd name="T53" fmla="*/ 2147483646 h 428"/>
              <a:gd name="T54" fmla="*/ 2147483646 w 923"/>
              <a:gd name="T55" fmla="*/ 2147483646 h 428"/>
              <a:gd name="T56" fmla="*/ 2147483646 w 923"/>
              <a:gd name="T57" fmla="*/ 2147483646 h 428"/>
              <a:gd name="T58" fmla="*/ 2147483646 w 923"/>
              <a:gd name="T59" fmla="*/ 2147483646 h 428"/>
              <a:gd name="T60" fmla="*/ 2147483646 w 923"/>
              <a:gd name="T61" fmla="*/ 2147483646 h 428"/>
              <a:gd name="T62" fmla="*/ 2147483646 w 923"/>
              <a:gd name="T63" fmla="*/ 2147483646 h 428"/>
              <a:gd name="T64" fmla="*/ 2147483646 w 923"/>
              <a:gd name="T65" fmla="*/ 2147483646 h 428"/>
              <a:gd name="T66" fmla="*/ 2147483646 w 923"/>
              <a:gd name="T67" fmla="*/ 2147483646 h 428"/>
              <a:gd name="T68" fmla="*/ 2147483646 w 923"/>
              <a:gd name="T69" fmla="*/ 2147483646 h 428"/>
              <a:gd name="T70" fmla="*/ 2147483646 w 923"/>
              <a:gd name="T71" fmla="*/ 2147483646 h 428"/>
              <a:gd name="T72" fmla="*/ 2147483646 w 923"/>
              <a:gd name="T73" fmla="*/ 2147483646 h 428"/>
              <a:gd name="T74" fmla="*/ 2147483646 w 923"/>
              <a:gd name="T75" fmla="*/ 2147483646 h 428"/>
              <a:gd name="T76" fmla="*/ 2147483646 w 923"/>
              <a:gd name="T77" fmla="*/ 2147483646 h 428"/>
              <a:gd name="T78" fmla="*/ 2147483646 w 923"/>
              <a:gd name="T79" fmla="*/ 2147483646 h 428"/>
              <a:gd name="T80" fmla="*/ 2147483646 w 923"/>
              <a:gd name="T81" fmla="*/ 2147483646 h 428"/>
              <a:gd name="T82" fmla="*/ 2147483646 w 923"/>
              <a:gd name="T83" fmla="*/ 2147483646 h 428"/>
              <a:gd name="T84" fmla="*/ 2147483646 w 923"/>
              <a:gd name="T85" fmla="*/ 2147483646 h 428"/>
              <a:gd name="T86" fmla="*/ 2147483646 w 923"/>
              <a:gd name="T87" fmla="*/ 2147483646 h 428"/>
              <a:gd name="T88" fmla="*/ 2147483646 w 923"/>
              <a:gd name="T89" fmla="*/ 2147483646 h 428"/>
              <a:gd name="T90" fmla="*/ 2147483646 w 923"/>
              <a:gd name="T91" fmla="*/ 2147483646 h 428"/>
              <a:gd name="T92" fmla="*/ 2147483646 w 923"/>
              <a:gd name="T93" fmla="*/ 2147483646 h 428"/>
              <a:gd name="T94" fmla="*/ 2147483646 w 923"/>
              <a:gd name="T95" fmla="*/ 2147483646 h 428"/>
              <a:gd name="T96" fmla="*/ 2147483646 w 923"/>
              <a:gd name="T97" fmla="*/ 2147483646 h 428"/>
              <a:gd name="T98" fmla="*/ 2147483646 w 923"/>
              <a:gd name="T99" fmla="*/ 2147483646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23"/>
              <a:gd name="T151" fmla="*/ 0 h 428"/>
              <a:gd name="T152" fmla="*/ 923 w 923"/>
              <a:gd name="T153" fmla="*/ 428 h 42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23" h="428">
                <a:moveTo>
                  <a:pt x="496" y="184"/>
                </a:moveTo>
                <a:cubicBezTo>
                  <a:pt x="498" y="193"/>
                  <a:pt x="493" y="209"/>
                  <a:pt x="502" y="211"/>
                </a:cubicBezTo>
                <a:cubicBezTo>
                  <a:pt x="589" y="230"/>
                  <a:pt x="603" y="171"/>
                  <a:pt x="584" y="225"/>
                </a:cubicBezTo>
                <a:cubicBezTo>
                  <a:pt x="616" y="275"/>
                  <a:pt x="631" y="258"/>
                  <a:pt x="699" y="252"/>
                </a:cubicBezTo>
                <a:cubicBezTo>
                  <a:pt x="701" y="245"/>
                  <a:pt x="711" y="237"/>
                  <a:pt x="706" y="232"/>
                </a:cubicBezTo>
                <a:cubicBezTo>
                  <a:pt x="701" y="227"/>
                  <a:pt x="686" y="231"/>
                  <a:pt x="685" y="238"/>
                </a:cubicBezTo>
                <a:cubicBezTo>
                  <a:pt x="681" y="260"/>
                  <a:pt x="685" y="284"/>
                  <a:pt x="692" y="306"/>
                </a:cubicBezTo>
                <a:cubicBezTo>
                  <a:pt x="698" y="324"/>
                  <a:pt x="740" y="347"/>
                  <a:pt x="753" y="360"/>
                </a:cubicBezTo>
                <a:cubicBezTo>
                  <a:pt x="778" y="358"/>
                  <a:pt x="804" y="362"/>
                  <a:pt x="828" y="354"/>
                </a:cubicBezTo>
                <a:cubicBezTo>
                  <a:pt x="835" y="352"/>
                  <a:pt x="839" y="338"/>
                  <a:pt x="834" y="333"/>
                </a:cubicBezTo>
                <a:cubicBezTo>
                  <a:pt x="829" y="328"/>
                  <a:pt x="821" y="338"/>
                  <a:pt x="814" y="340"/>
                </a:cubicBezTo>
                <a:cubicBezTo>
                  <a:pt x="802" y="375"/>
                  <a:pt x="783" y="413"/>
                  <a:pt x="828" y="428"/>
                </a:cubicBezTo>
                <a:cubicBezTo>
                  <a:pt x="874" y="418"/>
                  <a:pt x="897" y="400"/>
                  <a:pt x="923" y="360"/>
                </a:cubicBezTo>
                <a:cubicBezTo>
                  <a:pt x="921" y="335"/>
                  <a:pt x="921" y="310"/>
                  <a:pt x="916" y="286"/>
                </a:cubicBezTo>
                <a:cubicBezTo>
                  <a:pt x="908" y="249"/>
                  <a:pt x="862" y="207"/>
                  <a:pt x="841" y="177"/>
                </a:cubicBezTo>
                <a:cubicBezTo>
                  <a:pt x="828" y="159"/>
                  <a:pt x="821" y="132"/>
                  <a:pt x="801" y="123"/>
                </a:cubicBezTo>
                <a:cubicBezTo>
                  <a:pt x="762" y="105"/>
                  <a:pt x="725" y="84"/>
                  <a:pt x="685" y="69"/>
                </a:cubicBezTo>
                <a:cubicBezTo>
                  <a:pt x="672" y="64"/>
                  <a:pt x="645" y="55"/>
                  <a:pt x="645" y="55"/>
                </a:cubicBezTo>
                <a:cubicBezTo>
                  <a:pt x="631" y="57"/>
                  <a:pt x="611" y="50"/>
                  <a:pt x="604" y="62"/>
                </a:cubicBezTo>
                <a:cubicBezTo>
                  <a:pt x="582" y="98"/>
                  <a:pt x="612" y="111"/>
                  <a:pt x="631" y="123"/>
                </a:cubicBezTo>
                <a:cubicBezTo>
                  <a:pt x="657" y="116"/>
                  <a:pt x="694" y="98"/>
                  <a:pt x="665" y="62"/>
                </a:cubicBezTo>
                <a:cubicBezTo>
                  <a:pt x="634" y="24"/>
                  <a:pt x="580" y="16"/>
                  <a:pt x="536" y="8"/>
                </a:cubicBezTo>
                <a:cubicBezTo>
                  <a:pt x="480" y="13"/>
                  <a:pt x="450" y="0"/>
                  <a:pt x="421" y="42"/>
                </a:cubicBezTo>
                <a:cubicBezTo>
                  <a:pt x="423" y="62"/>
                  <a:pt x="425" y="83"/>
                  <a:pt x="428" y="103"/>
                </a:cubicBezTo>
                <a:cubicBezTo>
                  <a:pt x="429" y="110"/>
                  <a:pt x="442" y="121"/>
                  <a:pt x="435" y="123"/>
                </a:cubicBezTo>
                <a:cubicBezTo>
                  <a:pt x="419" y="129"/>
                  <a:pt x="403" y="108"/>
                  <a:pt x="387" y="103"/>
                </a:cubicBezTo>
                <a:cubicBezTo>
                  <a:pt x="361" y="85"/>
                  <a:pt x="334" y="84"/>
                  <a:pt x="306" y="69"/>
                </a:cubicBezTo>
                <a:cubicBezTo>
                  <a:pt x="286" y="71"/>
                  <a:pt x="264" y="68"/>
                  <a:pt x="245" y="76"/>
                </a:cubicBezTo>
                <a:cubicBezTo>
                  <a:pt x="238" y="79"/>
                  <a:pt x="238" y="89"/>
                  <a:pt x="238" y="96"/>
                </a:cubicBezTo>
                <a:cubicBezTo>
                  <a:pt x="238" y="143"/>
                  <a:pt x="256" y="166"/>
                  <a:pt x="292" y="191"/>
                </a:cubicBezTo>
                <a:cubicBezTo>
                  <a:pt x="283" y="161"/>
                  <a:pt x="261" y="162"/>
                  <a:pt x="231" y="150"/>
                </a:cubicBezTo>
                <a:cubicBezTo>
                  <a:pt x="144" y="160"/>
                  <a:pt x="168" y="160"/>
                  <a:pt x="103" y="205"/>
                </a:cubicBezTo>
                <a:cubicBezTo>
                  <a:pt x="110" y="236"/>
                  <a:pt x="110" y="248"/>
                  <a:pt x="136" y="266"/>
                </a:cubicBezTo>
                <a:cubicBezTo>
                  <a:pt x="141" y="273"/>
                  <a:pt x="153" y="279"/>
                  <a:pt x="150" y="286"/>
                </a:cubicBezTo>
                <a:cubicBezTo>
                  <a:pt x="147" y="292"/>
                  <a:pt x="137" y="279"/>
                  <a:pt x="130" y="279"/>
                </a:cubicBezTo>
                <a:cubicBezTo>
                  <a:pt x="110" y="279"/>
                  <a:pt x="89" y="284"/>
                  <a:pt x="69" y="286"/>
                </a:cubicBezTo>
                <a:cubicBezTo>
                  <a:pt x="0" y="309"/>
                  <a:pt x="68" y="385"/>
                  <a:pt x="103" y="408"/>
                </a:cubicBezTo>
                <a:cubicBezTo>
                  <a:pt x="125" y="406"/>
                  <a:pt x="149" y="408"/>
                  <a:pt x="170" y="401"/>
                </a:cubicBezTo>
                <a:cubicBezTo>
                  <a:pt x="215" y="386"/>
                  <a:pt x="142" y="343"/>
                  <a:pt x="197" y="360"/>
                </a:cubicBezTo>
                <a:cubicBezTo>
                  <a:pt x="217" y="356"/>
                  <a:pt x="239" y="355"/>
                  <a:pt x="258" y="347"/>
                </a:cubicBezTo>
                <a:cubicBezTo>
                  <a:pt x="273" y="341"/>
                  <a:pt x="299" y="320"/>
                  <a:pt x="299" y="320"/>
                </a:cubicBezTo>
                <a:cubicBezTo>
                  <a:pt x="304" y="313"/>
                  <a:pt x="309" y="307"/>
                  <a:pt x="313" y="299"/>
                </a:cubicBezTo>
                <a:cubicBezTo>
                  <a:pt x="316" y="293"/>
                  <a:pt x="312" y="279"/>
                  <a:pt x="319" y="279"/>
                </a:cubicBezTo>
                <a:cubicBezTo>
                  <a:pt x="329" y="279"/>
                  <a:pt x="333" y="293"/>
                  <a:pt x="340" y="299"/>
                </a:cubicBezTo>
                <a:cubicBezTo>
                  <a:pt x="361" y="317"/>
                  <a:pt x="359" y="313"/>
                  <a:pt x="387" y="320"/>
                </a:cubicBezTo>
                <a:cubicBezTo>
                  <a:pt x="422" y="317"/>
                  <a:pt x="513" y="327"/>
                  <a:pt x="475" y="259"/>
                </a:cubicBezTo>
                <a:cubicBezTo>
                  <a:pt x="471" y="252"/>
                  <a:pt x="462" y="250"/>
                  <a:pt x="455" y="245"/>
                </a:cubicBezTo>
                <a:cubicBezTo>
                  <a:pt x="450" y="238"/>
                  <a:pt x="437" y="232"/>
                  <a:pt x="441" y="225"/>
                </a:cubicBezTo>
                <a:cubicBezTo>
                  <a:pt x="445" y="216"/>
                  <a:pt x="469" y="218"/>
                  <a:pt x="469" y="218"/>
                </a:cubicBezTo>
                <a:lnTo>
                  <a:pt x="496" y="18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AutoShape 7">
            <a:hlinkClick r:id="" action="ppaction://noaction">
              <a:snd r:embed="rId4" name="Попробуй другую"/>
            </a:hlinkClick>
            <a:extLst>
              <a:ext uri="{FF2B5EF4-FFF2-40B4-BE49-F238E27FC236}">
                <a16:creationId xmlns:a16="http://schemas.microsoft.com/office/drawing/2014/main" id="{03B48A8D-08F6-B9B3-8B49-176922DBE9B1}"/>
              </a:ext>
            </a:extLst>
          </p:cNvPr>
          <p:cNvSpPr>
            <a:spLocks noChangeArrowheads="1"/>
          </p:cNvSpPr>
          <p:nvPr/>
        </p:nvSpPr>
        <p:spPr bwMode="auto">
          <a:xfrm rot="8596387">
            <a:off x="7307501" y="2650975"/>
            <a:ext cx="304800" cy="1828800"/>
          </a:xfrm>
          <a:prstGeom prst="can">
            <a:avLst>
              <a:gd name="adj" fmla="val 150000"/>
            </a:avLst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sp>
        <p:nvSpPr>
          <p:cNvPr id="8" name="AutoShape 5">
            <a:hlinkClick r:id="" action="ppaction://noaction">
              <a:snd r:embed="rId4" name="Попробуй другую"/>
            </a:hlinkClick>
            <a:extLst>
              <a:ext uri="{FF2B5EF4-FFF2-40B4-BE49-F238E27FC236}">
                <a16:creationId xmlns:a16="http://schemas.microsoft.com/office/drawing/2014/main" id="{CDC69EA9-4110-77E2-D892-896BCAA976C1}"/>
              </a:ext>
            </a:extLst>
          </p:cNvPr>
          <p:cNvSpPr>
            <a:spLocks noChangeArrowheads="1"/>
          </p:cNvSpPr>
          <p:nvPr/>
        </p:nvSpPr>
        <p:spPr bwMode="auto">
          <a:xfrm rot="11899848">
            <a:off x="1785033" y="3826631"/>
            <a:ext cx="457200" cy="2209800"/>
          </a:xfrm>
          <a:prstGeom prst="can">
            <a:avLst>
              <a:gd name="adj" fmla="val 120833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720C38B3-77BF-4982-8397-FDDEE72C6373}"/>
              </a:ext>
            </a:extLst>
          </p:cNvPr>
          <p:cNvSpPr/>
          <p:nvPr/>
        </p:nvSpPr>
        <p:spPr>
          <a:xfrm rot="5400000">
            <a:off x="1294014" y="1658351"/>
            <a:ext cx="741970" cy="10801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8D174BFF-267B-9FCF-A8B5-919FE9D9BB12}"/>
              </a:ext>
            </a:extLst>
          </p:cNvPr>
          <p:cNvSpPr/>
          <p:nvPr/>
        </p:nvSpPr>
        <p:spPr>
          <a:xfrm rot="5400000">
            <a:off x="6352544" y="636666"/>
            <a:ext cx="741970" cy="10801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35503 -0.11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60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0.35087 -0.072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5" y="-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L 0.20903 -0.019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-0.22604 -0.028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2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-0.41197 0.23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08" y="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21337 -0.0567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-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0.19184 0.4944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10833 0.6435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3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30018 -0.0284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" b="1240"/>
          <a:stretch/>
        </p:blipFill>
        <p:spPr bwMode="auto">
          <a:xfrm>
            <a:off x="899592" y="-3703"/>
            <a:ext cx="7344816" cy="62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95345" y="6021288"/>
            <a:ext cx="453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 Инсталляция</a:t>
            </a:r>
          </a:p>
        </p:txBody>
      </p:sp>
      <p:pic>
        <p:nvPicPr>
          <p:cNvPr id="18435" name="Picture 3" descr="C:\Users\Пользователь\Desktop\b21ae6826d9a3631d0bcba81093293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99403"/>
            <a:ext cx="6192688" cy="500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009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" b="179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720336"/>
            <a:ext cx="7632848" cy="551697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dirty="0">
              <a:solidFill>
                <a:srgbClr val="00206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88" y="692349"/>
            <a:ext cx="6465458" cy="55729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03" y="1576335"/>
            <a:ext cx="4031115" cy="46609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02389" y="1628800"/>
            <a:ext cx="43268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420"/>
              </a:spcAft>
            </a:pPr>
            <a:r>
              <a:rPr lang="ru-RU" sz="4800" kern="1700" spc="100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ПРОСВЕЩЕНИЕ</a:t>
            </a:r>
          </a:p>
        </p:txBody>
      </p:sp>
    </p:spTree>
    <p:extLst>
      <p:ext uri="{BB962C8B-B14F-4D97-AF65-F5344CB8AC3E}">
        <p14:creationId xmlns:p14="http://schemas.microsoft.com/office/powerpoint/2010/main" val="15935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-15988"/>
            <a:ext cx="9144000" cy="68739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Tx/>
              <a:buChar char="-"/>
            </a:pP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05182" y="204724"/>
            <a:ext cx="39721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/>
              <a:t>Скульптура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48064" y="1556792"/>
            <a:ext cx="3297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SELFMADEMAN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6452" y="2492896"/>
            <a:ext cx="2160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Человек,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который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сделал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себя 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сам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7280"/>
            <a:ext cx="4104456" cy="646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5137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59" y="1412776"/>
            <a:ext cx="7539557" cy="474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001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1115616" y="0"/>
            <a:ext cx="67687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717077"/>
            <a:ext cx="561662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2187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174375" y="260648"/>
            <a:ext cx="879524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63" y="913942"/>
            <a:ext cx="7262473" cy="503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2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179512" y="0"/>
            <a:ext cx="8801005" cy="685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5"/>
            <a:ext cx="7344816" cy="547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23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" b="1241"/>
          <a:stretch/>
        </p:blipFill>
        <p:spPr bwMode="auto">
          <a:xfrm>
            <a:off x="898679" y="12773"/>
            <a:ext cx="7312021" cy="61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4658" y="5921896"/>
            <a:ext cx="7774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Архитектурная живопись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7"/>
            <a:ext cx="597787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287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12072"/>
            <a:ext cx="9144000" cy="684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705814"/>
            <a:ext cx="7632848" cy="544637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Tx/>
              <a:buChar char="-"/>
            </a:pP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764705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20"/>
              </a:spcAft>
            </a:pPr>
            <a:r>
              <a:rPr lang="ru-RU" sz="30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ФОРМЫ ПРОСВЕЩЕНИЯ РОДИТЕЛЕЙ: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15BACD-3249-22AC-B660-FE8439F183C8}"/>
              </a:ext>
            </a:extLst>
          </p:cNvPr>
          <p:cNvSpPr txBox="1"/>
          <p:nvPr/>
        </p:nvSpPr>
        <p:spPr>
          <a:xfrm>
            <a:off x="921793" y="2012445"/>
            <a:ext cx="25700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направленные на информирование родителей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57956B-A4CD-8C09-C320-E1B577E40B90}"/>
              </a:ext>
            </a:extLst>
          </p:cNvPr>
          <p:cNvSpPr txBox="1"/>
          <p:nvPr/>
        </p:nvSpPr>
        <p:spPr>
          <a:xfrm>
            <a:off x="860642" y="3988799"/>
            <a:ext cx="38415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направленные на формирование у родителей практического опыта воспитательных действий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75C9AE-62D9-98F4-1F29-D81EEF8FD774}"/>
              </a:ext>
            </a:extLst>
          </p:cNvPr>
          <p:cNvSpPr txBox="1"/>
          <p:nvPr/>
        </p:nvSpPr>
        <p:spPr>
          <a:xfrm>
            <a:off x="5076056" y="1688904"/>
            <a:ext cx="31333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позволяющие вовлечь родителей в совместную деятельность с детьми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CB3C9C-50EC-2121-689E-540B080F7B2B}"/>
              </a:ext>
            </a:extLst>
          </p:cNvPr>
          <p:cNvSpPr txBox="1"/>
          <p:nvPr/>
        </p:nvSpPr>
        <p:spPr>
          <a:xfrm>
            <a:off x="5076056" y="4114976"/>
            <a:ext cx="30228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просвещения родителей  с использованием цифровой среды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87E5981F-50DF-848F-FD3C-C0C27BE647BB}"/>
              </a:ext>
            </a:extLst>
          </p:cNvPr>
          <p:cNvSpPr/>
          <p:nvPr/>
        </p:nvSpPr>
        <p:spPr>
          <a:xfrm rot="2035226">
            <a:off x="2555776" y="1318703"/>
            <a:ext cx="225654" cy="693742"/>
          </a:xfrm>
          <a:prstGeom prst="downArrow">
            <a:avLst>
              <a:gd name="adj1" fmla="val 0"/>
              <a:gd name="adj2" fmla="val 50000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D2F8C074-D2FC-F5CB-DBFB-7EFE42B665F9}"/>
              </a:ext>
            </a:extLst>
          </p:cNvPr>
          <p:cNvSpPr/>
          <p:nvPr/>
        </p:nvSpPr>
        <p:spPr>
          <a:xfrm rot="868209">
            <a:off x="3518046" y="1582692"/>
            <a:ext cx="154886" cy="2526561"/>
          </a:xfrm>
          <a:prstGeom prst="downArrow">
            <a:avLst>
              <a:gd name="adj1" fmla="val 0"/>
              <a:gd name="adj2" fmla="val 50000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B7C3C945-F353-EDB2-8922-85B1EFDA087A}"/>
              </a:ext>
            </a:extLst>
          </p:cNvPr>
          <p:cNvSpPr/>
          <p:nvPr/>
        </p:nvSpPr>
        <p:spPr>
          <a:xfrm rot="20309546">
            <a:off x="4794605" y="1298052"/>
            <a:ext cx="232187" cy="3095843"/>
          </a:xfrm>
          <a:prstGeom prst="downArrow">
            <a:avLst>
              <a:gd name="adj1" fmla="val 0"/>
              <a:gd name="adj2" fmla="val 50000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836A101C-E16D-E13F-B9ED-9F4BF33A4ADD}"/>
              </a:ext>
            </a:extLst>
          </p:cNvPr>
          <p:cNvSpPr/>
          <p:nvPr/>
        </p:nvSpPr>
        <p:spPr>
          <a:xfrm rot="19961968">
            <a:off x="5214032" y="1305591"/>
            <a:ext cx="225654" cy="693742"/>
          </a:xfrm>
          <a:prstGeom prst="downArrow">
            <a:avLst>
              <a:gd name="adj1" fmla="val 0"/>
              <a:gd name="adj2" fmla="val 50000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5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рамка.png">
            <a:extLst>
              <a:ext uri="{FF2B5EF4-FFF2-40B4-BE49-F238E27FC236}">
                <a16:creationId xmlns:a16="http://schemas.microsoft.com/office/drawing/2014/main" id="{392B64F4-9C24-1E26-04C9-7CCE7F840C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" b="6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692696"/>
            <a:ext cx="7632848" cy="54726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«Самое сложное 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в работе с детьми 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— это работа с их родителями» </a:t>
            </a:r>
          </a:p>
        </p:txBody>
      </p:sp>
    </p:spTree>
    <p:extLst>
      <p:ext uri="{BB962C8B-B14F-4D97-AF65-F5344CB8AC3E}">
        <p14:creationId xmlns:p14="http://schemas.microsoft.com/office/powerpoint/2010/main" val="3821700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12482"/>
            <a:ext cx="9144000" cy="68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632848" cy="54726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Считаю 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наиболее 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эффективными!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729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Пользователь\Desktop\png-transparent-brown-wooden-signage-sign-wood-wood-board-photography-rectangle-woo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3789040"/>
            <a:ext cx="56886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Парикмахер Елисей: стрижка,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брижка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волосей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гвоздей,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хомутей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и прочих съестных припасов</a:t>
            </a:r>
          </a:p>
        </p:txBody>
      </p:sp>
    </p:spTree>
    <p:extLst>
      <p:ext uri="{BB962C8B-B14F-4D97-AF65-F5344CB8AC3E}">
        <p14:creationId xmlns:p14="http://schemas.microsoft.com/office/powerpoint/2010/main" val="874126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" b="1240"/>
          <a:stretch/>
        </p:blipFill>
        <p:spPr bwMode="auto">
          <a:xfrm>
            <a:off x="893129" y="332656"/>
            <a:ext cx="7423286" cy="551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299" y="5871483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</a:rPr>
              <a:t>Зал народного творчества</a:t>
            </a: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43" y="931838"/>
            <a:ext cx="6131057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9614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632848" cy="54726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1.Коммуникативный </a:t>
            </a:r>
            <a:r>
              <a:rPr lang="ru-RU" dirty="0">
                <a:solidFill>
                  <a:schemeClr val="tx1"/>
                </a:solidFill>
              </a:rPr>
              <a:t>(регулярность общения с ребенком, находиться в курсе его интересов и предпочтений. Родитель готов делить с ребенком некоторые из его интересов, а также в разумных пределах влиять на них, корректировать).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2.Эмоциональный </a:t>
            </a:r>
            <a:r>
              <a:rPr lang="ru-RU" dirty="0">
                <a:solidFill>
                  <a:schemeClr val="tx1"/>
                </a:solidFill>
              </a:rPr>
              <a:t>(не просто общаться с ребенком, но и быть эмоционально включенным в этом общении. Эмоциональное взаимодействие предполагает ответную реакцию ребенка, его желание открыться родителю, обсудить с ним свои проблемы, рассказать ему о своих переживаниях).</a:t>
            </a:r>
            <a:r>
              <a:rPr lang="ru-RU" b="1" dirty="0">
                <a:solidFill>
                  <a:schemeClr val="tx1"/>
                </a:solidFill>
              </a:rPr>
              <a:t> 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u="sng" dirty="0">
                <a:solidFill>
                  <a:schemeClr val="tx1"/>
                </a:solidFill>
              </a:rPr>
              <a:t>3. Нормативный </a:t>
            </a:r>
            <a:r>
              <a:rPr lang="ru-RU" dirty="0">
                <a:solidFill>
                  <a:schemeClr val="tx1"/>
                </a:solidFill>
              </a:rPr>
              <a:t>(научить ребенка следовать правилам, установленным обществом, в котором он живет).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u="sng" dirty="0">
                <a:solidFill>
                  <a:schemeClr val="tx1"/>
                </a:solidFill>
              </a:rPr>
              <a:t>4. Экономический </a:t>
            </a:r>
            <a:r>
              <a:rPr lang="ru-RU" dirty="0">
                <a:solidFill>
                  <a:schemeClr val="tx1"/>
                </a:solidFill>
              </a:rPr>
              <a:t>(возможность оплачивать обучение ребенка, обеспечить его необходимой одеждой, желательно, карманными деньгами)</a:t>
            </a:r>
            <a:r>
              <a:rPr lang="ru-RU" b="1" dirty="0">
                <a:solidFill>
                  <a:schemeClr val="tx1"/>
                </a:solidFill>
              </a:rPr>
              <a:t>. 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u="sng" dirty="0">
                <a:solidFill>
                  <a:schemeClr val="tx1"/>
                </a:solidFill>
              </a:rPr>
              <a:t>5. Охранительный </a:t>
            </a:r>
            <a:r>
              <a:rPr lang="ru-RU" dirty="0">
                <a:solidFill>
                  <a:schemeClr val="tx1"/>
                </a:solidFill>
              </a:rPr>
              <a:t>(сохранение и укрепление здоровья ребенка и самой его жизни). 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6. Духовный </a:t>
            </a:r>
            <a:r>
              <a:rPr lang="ru-RU" dirty="0">
                <a:solidFill>
                  <a:schemeClr val="tx1"/>
                </a:solidFill>
              </a:rPr>
              <a:t>(усвоение ребенком базовых жизненных ценностей: жизнь, здоровье, семья, культура страны и общества, в котором он живет). </a:t>
            </a:r>
          </a:p>
        </p:txBody>
      </p:sp>
    </p:spTree>
    <p:extLst>
      <p:ext uri="{BB962C8B-B14F-4D97-AF65-F5344CB8AC3E}">
        <p14:creationId xmlns:p14="http://schemas.microsoft.com/office/powerpoint/2010/main" val="14913987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632847" cy="542484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Tx/>
              <a:buChar char="-"/>
            </a:pP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55" y="971288"/>
            <a:ext cx="2109620" cy="21096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853" y="3496719"/>
            <a:ext cx="2160240" cy="21602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96" y="769389"/>
            <a:ext cx="2443587" cy="24435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611" y="3560611"/>
            <a:ext cx="2031749" cy="20317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1" y="981294"/>
            <a:ext cx="1996799" cy="19967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60" y="3297800"/>
            <a:ext cx="2819743" cy="28197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6621" y="3113134"/>
            <a:ext cx="2102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Коммуникативный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60051" y="3083471"/>
            <a:ext cx="1875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Эмоциональный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04440" y="3066575"/>
            <a:ext cx="1607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Нормативный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08399" y="5654563"/>
            <a:ext cx="17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Экономический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48055" y="5578343"/>
            <a:ext cx="1793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Охранительный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51526" y="5606683"/>
            <a:ext cx="1202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Духовный</a:t>
            </a:r>
            <a:endParaRPr lang="ru-RU" dirty="0"/>
          </a:p>
        </p:txBody>
      </p:sp>
      <p:pic>
        <p:nvPicPr>
          <p:cNvPr id="10" name="спокойная музыка">
            <a:hlinkClick r:id="" action="ppaction://media"/>
            <a:extLst>
              <a:ext uri="{FF2B5EF4-FFF2-40B4-BE49-F238E27FC236}">
                <a16:creationId xmlns:a16="http://schemas.microsoft.com/office/drawing/2014/main" id="{03BD0A62-25BA-6441-03DF-0864A773A2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762055" y="54431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8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рамка.png">
            <a:extLst>
              <a:ext uri="{FF2B5EF4-FFF2-40B4-BE49-F238E27FC236}">
                <a16:creationId xmlns:a16="http://schemas.microsoft.com/office/drawing/2014/main" id="{B61BFF78-2AFB-EEEA-BFA0-7A26F975F4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4182"/>
            <a:ext cx="9144000" cy="6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C39FE7-A7E6-E7D6-04BA-9FB35526E9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" r="4110"/>
          <a:stretch/>
        </p:blipFill>
        <p:spPr>
          <a:xfrm>
            <a:off x="755576" y="692696"/>
            <a:ext cx="7632848" cy="5472608"/>
          </a:xfrm>
          <a:prstGeom prst="rect">
            <a:avLst/>
          </a:prstGeom>
        </p:spPr>
      </p:pic>
      <p:pic>
        <p:nvPicPr>
          <p:cNvPr id="4" name="Награждение - Фанфары и фон">
            <a:hlinkClick r:id="" action="ppaction://media"/>
            <a:extLst>
              <a:ext uri="{FF2B5EF4-FFF2-40B4-BE49-F238E27FC236}">
                <a16:creationId xmlns:a16="http://schemas.microsoft.com/office/drawing/2014/main" id="{C03ECC7C-01F2-6C16-D3DB-EB9E60B64F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24328" y="55401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9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4182"/>
            <a:ext cx="9144000" cy="6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632848" cy="54726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Спасибо за внимание! </a:t>
            </a:r>
          </a:p>
          <a:p>
            <a:pPr algn="ctr"/>
            <a:r>
              <a:rPr lang="ru-RU" sz="4800" b="1" dirty="0">
                <a:solidFill>
                  <a:srgbClr val="002060"/>
                </a:solidFill>
              </a:rPr>
              <a:t>До новых встреч!</a:t>
            </a:r>
          </a:p>
        </p:txBody>
      </p:sp>
    </p:spTree>
    <p:extLst>
      <p:ext uri="{BB962C8B-B14F-4D97-AF65-F5344CB8AC3E}">
        <p14:creationId xmlns:p14="http://schemas.microsoft.com/office/powerpoint/2010/main" val="1954481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8818" y="3325602"/>
            <a:ext cx="6984776" cy="2767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" b="83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Пользователь\Desktop\sm.asp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94" y="719847"/>
            <a:ext cx="7591636" cy="276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594" y="3439239"/>
            <a:ext cx="7591636" cy="269891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59189" y="4748235"/>
            <a:ext cx="68256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n w="3175" cmpd="sng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Monotype Corsiva" panose="03010101010201010101" pitchFamily="66" charset="0"/>
              </a:rPr>
              <a:t>Деловая игра с элементами мозгового штурма </a:t>
            </a:r>
          </a:p>
        </p:txBody>
      </p:sp>
      <p:sp>
        <p:nvSpPr>
          <p:cNvPr id="11" name="Прямоугольник 10"/>
          <p:cNvSpPr/>
          <p:nvPr/>
        </p:nvSpPr>
        <p:spPr>
          <a:xfrm rot="21312219">
            <a:off x="1433669" y="3184569"/>
            <a:ext cx="6625055" cy="1066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Просвещение родителей</a:t>
            </a:r>
            <a:endParaRPr lang="ru-RU" sz="4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layma-vaykule-i-valeriy-leontev-vernisaz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3911" y="5825453"/>
            <a:ext cx="167539" cy="16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5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" b="1226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764704"/>
            <a:ext cx="7632848" cy="54006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53" y="3465004"/>
            <a:ext cx="1728192" cy="17281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890" y="1066005"/>
            <a:ext cx="1273388" cy="12733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669" y="1898431"/>
            <a:ext cx="2636912" cy="26369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724" y="982666"/>
            <a:ext cx="1506846" cy="185983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403540" y="250453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Дети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03540" y="5354877"/>
            <a:ext cx="120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Родители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68313" y="2906640"/>
            <a:ext cx="1646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Руководители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9489" y="4105265"/>
            <a:ext cx="1426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Воспитатель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711" y="4054520"/>
            <a:ext cx="2306765" cy="1569989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707724" y="56906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Коллеги</a:t>
            </a:r>
          </a:p>
        </p:txBody>
      </p:sp>
      <p:sp>
        <p:nvSpPr>
          <p:cNvPr id="25" name="Овал 24"/>
          <p:cNvSpPr/>
          <p:nvPr/>
        </p:nvSpPr>
        <p:spPr>
          <a:xfrm>
            <a:off x="3267616" y="2168769"/>
            <a:ext cx="2619411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2287809">
            <a:off x="3004451" y="1830167"/>
            <a:ext cx="566093" cy="313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3659759">
            <a:off x="5157583" y="4895339"/>
            <a:ext cx="566093" cy="313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8001608">
            <a:off x="5159385" y="1808581"/>
            <a:ext cx="566093" cy="313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19649490">
            <a:off x="2995053" y="4909459"/>
            <a:ext cx="566093" cy="313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450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" b="973"/>
          <a:stretch/>
        </p:blipFill>
        <p:spPr bwMode="auto">
          <a:xfrm>
            <a:off x="791525" y="0"/>
            <a:ext cx="7632958" cy="623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52" y="6021288"/>
            <a:ext cx="6912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   Батальная живопись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20689"/>
            <a:ext cx="6408712" cy="49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49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791579" y="0"/>
            <a:ext cx="7560841" cy="684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997" y="702681"/>
            <a:ext cx="6276006" cy="545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042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08720"/>
            <a:ext cx="5040559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770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ам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7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"/>
          <a:stretch/>
        </p:blipFill>
        <p:spPr bwMode="auto">
          <a:xfrm>
            <a:off x="1011863" y="770329"/>
            <a:ext cx="7120273" cy="531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1224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2437</TotalTime>
  <Words>311</Words>
  <Application>Microsoft Office PowerPoint</Application>
  <PresentationFormat>Экран (4:3)</PresentationFormat>
  <Paragraphs>58</Paragraphs>
  <Slides>36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Arial</vt:lpstr>
      <vt:lpstr>Calibri</vt:lpstr>
      <vt:lpstr>Comic Sans MS</vt:lpstr>
      <vt:lpstr>Gabriola</vt:lpstr>
      <vt:lpstr>Monotype Corsiva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Наталья Комарова</cp:lastModifiedBy>
  <cp:revision>65</cp:revision>
  <cp:lastPrinted>2021-06-09T11:37:12Z</cp:lastPrinted>
  <dcterms:created xsi:type="dcterms:W3CDTF">2021-06-09T05:57:17Z</dcterms:created>
  <dcterms:modified xsi:type="dcterms:W3CDTF">2024-09-27T09:07:54Z</dcterms:modified>
</cp:coreProperties>
</file>